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9"/>
  </p:notesMasterIdLst>
  <p:sldIdLst>
    <p:sldId id="2147469773" r:id="rId6"/>
    <p:sldId id="1084" r:id="rId7"/>
    <p:sldId id="128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063A98-AC25-1484-140E-0E3123C093A8}" v="29" dt="2025-09-17T20:28:52.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S::bmurphy@affirma.com::e9f923b6-6d89-4d4e-a3b7-d9304b9d44ba" providerId="AD" clId="Web-{02A6C5C6-DF72-DD51-CE02-8BC59AC8E301}"/>
    <pc:docChg chg="addSld modSld sldOrd">
      <pc:chgData name="Brendan Murphy" userId="S::bmurphy@affirma.com::e9f923b6-6d89-4d4e-a3b7-d9304b9d44ba" providerId="AD" clId="Web-{02A6C5C6-DF72-DD51-CE02-8BC59AC8E301}" dt="2025-09-05T22:23:25.012" v="3" actId="20577"/>
      <pc:docMkLst>
        <pc:docMk/>
      </pc:docMkLst>
      <pc:sldChg chg="modSp add ord">
        <pc:chgData name="Brendan Murphy" userId="S::bmurphy@affirma.com::e9f923b6-6d89-4d4e-a3b7-d9304b9d44ba" providerId="AD" clId="Web-{02A6C5C6-DF72-DD51-CE02-8BC59AC8E301}" dt="2025-09-05T22:23:25.012" v="3" actId="20577"/>
        <pc:sldMkLst>
          <pc:docMk/>
          <pc:sldMk cId="103557896" sldId="2147469773"/>
        </pc:sldMkLst>
        <pc:spChg chg="mod">
          <ac:chgData name="Brendan Murphy" userId="S::bmurphy@affirma.com::e9f923b6-6d89-4d4e-a3b7-d9304b9d44ba" providerId="AD" clId="Web-{02A6C5C6-DF72-DD51-CE02-8BC59AC8E301}" dt="2025-09-05T22:23:25.012" v="3" actId="20577"/>
          <ac:spMkLst>
            <pc:docMk/>
            <pc:sldMk cId="103557896" sldId="2147469773"/>
            <ac:spMk id="2" creationId="{470E2360-EAFB-00C9-1B72-80484047F7CC}"/>
          </ac:spMkLst>
        </pc:spChg>
      </pc:sldChg>
      <pc:sldMasterChg chg="addSldLayout">
        <pc:chgData name="Brendan Murphy" userId="S::bmurphy@affirma.com::e9f923b6-6d89-4d4e-a3b7-d9304b9d44ba" providerId="AD" clId="Web-{02A6C5C6-DF72-DD51-CE02-8BC59AC8E301}" dt="2025-09-05T22:23:05.090" v="0"/>
        <pc:sldMasterMkLst>
          <pc:docMk/>
          <pc:sldMasterMk cId="3529974359" sldId="2147483660"/>
        </pc:sldMasterMkLst>
        <pc:sldLayoutChg chg="add">
          <pc:chgData name="Brendan Murphy" userId="S::bmurphy@affirma.com::e9f923b6-6d89-4d4e-a3b7-d9304b9d44ba" providerId="AD" clId="Web-{02A6C5C6-DF72-DD51-CE02-8BC59AC8E301}" dt="2025-09-05T22:23:05.090" v="0"/>
          <pc:sldLayoutMkLst>
            <pc:docMk/>
            <pc:sldMasterMk cId="3529974359" sldId="2147483660"/>
            <pc:sldLayoutMk cId="2704682175" sldId="2147483686"/>
          </pc:sldLayoutMkLst>
        </pc:sldLayoutChg>
      </pc:sldMasterChg>
    </pc:docChg>
  </pc:docChgLst>
  <pc:docChgLst>
    <pc:chgData name="Brendan Murphy" userId="S::bmurphy@affirma.com::e9f923b6-6d89-4d4e-a3b7-d9304b9d44ba" providerId="AD" clId="Web-{CE063A98-AC25-1484-140E-0E3123C093A8}"/>
    <pc:docChg chg="modSld">
      <pc:chgData name="Brendan Murphy" userId="S::bmurphy@affirma.com::e9f923b6-6d89-4d4e-a3b7-d9304b9d44ba" providerId="AD" clId="Web-{CE063A98-AC25-1484-140E-0E3123C093A8}" dt="2025-09-17T20:28:52.671" v="14" actId="20577"/>
      <pc:docMkLst>
        <pc:docMk/>
      </pc:docMkLst>
      <pc:sldChg chg="modSp">
        <pc:chgData name="Brendan Murphy" userId="S::bmurphy@affirma.com::e9f923b6-6d89-4d4e-a3b7-d9304b9d44ba" providerId="AD" clId="Web-{CE063A98-AC25-1484-140E-0E3123C093A8}" dt="2025-09-17T20:28:52.671" v="14" actId="20577"/>
        <pc:sldMkLst>
          <pc:docMk/>
          <pc:sldMk cId="103557896" sldId="2147469773"/>
        </pc:sldMkLst>
        <pc:spChg chg="mod">
          <ac:chgData name="Brendan Murphy" userId="S::bmurphy@affirma.com::e9f923b6-6d89-4d4e-a3b7-d9304b9d44ba" providerId="AD" clId="Web-{CE063A98-AC25-1484-140E-0E3123C093A8}" dt="2025-09-17T20:28:52.671" v="14" actId="20577"/>
          <ac:spMkLst>
            <pc:docMk/>
            <pc:sldMk cId="103557896" sldId="2147469773"/>
            <ac:spMk id="4" creationId="{A7EF08E8-F289-1D48-5D80-3E2D61383F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D8E8D-5D75-4AE6-8604-EBE62B50AD01}" type="datetimeFigureOut">
              <a:rPr lang="en-US" smtClean="0"/>
              <a:t>9/17/2025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1A526-D120-4B18-9881-79082D1B4917}" type="slidenum">
              <a:rPr lang="en-US" smtClean="0"/>
              <a:t>‹#›</a:t>
            </a:fld>
            <a:endParaRPr lang="en-US"/>
          </a:p>
        </p:txBody>
      </p:sp>
    </p:spTree>
    <p:extLst>
      <p:ext uri="{BB962C8B-B14F-4D97-AF65-F5344CB8AC3E}">
        <p14:creationId xmlns:p14="http://schemas.microsoft.com/office/powerpoint/2010/main" val="32240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1981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5449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16616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9/17/2025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7697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869964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979909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057692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91488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9/17/2025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28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9/17/2025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77504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9/17/2025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115549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9/17/2025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355486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341083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255120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9/17/2025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7174594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9/17/2025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9228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9/17/2025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713045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9/17/2025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604069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19647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ection 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86776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270468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0986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93436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2510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8859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28591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9/17/2025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41514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9/17/2025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9208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6C1EC331-590E-4679-816A-DCB458BBD7AB}" type="datetime1">
              <a:rPr lang="en-US" smtClean="0"/>
              <a:t>9/17/2025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529974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C7DD8-C6F3-7E04-D0CD-ADE4EF136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E2360-EAFB-00C9-1B72-80484047F7CC}"/>
              </a:ext>
            </a:extLst>
          </p:cNvPr>
          <p:cNvSpPr>
            <a:spLocks noGrp="1"/>
          </p:cNvSpPr>
          <p:nvPr>
            <p:ph type="ctrTitle"/>
          </p:nvPr>
        </p:nvSpPr>
        <p:spPr>
          <a:xfrm>
            <a:off x="542386" y="346762"/>
            <a:ext cx="10985432" cy="764390"/>
          </a:xfrm>
        </p:spPr>
        <p:txBody>
          <a:bodyPr>
            <a:norm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sz="4800" dirty="0">
                <a:latin typeface="Poppins SemiBold"/>
                <a:cs typeface="Poppins SemiBold"/>
              </a:rPr>
              <a:t>Chevron Credit Union</a:t>
            </a:r>
          </a:p>
        </p:txBody>
      </p:sp>
      <p:sp>
        <p:nvSpPr>
          <p:cNvPr id="4" name="TextBox 3">
            <a:extLst>
              <a:ext uri="{FF2B5EF4-FFF2-40B4-BE49-F238E27FC236}">
                <a16:creationId xmlns:a16="http://schemas.microsoft.com/office/drawing/2014/main" id="{A7EF08E8-F289-1D48-5D80-3E2D61383F72}"/>
              </a:ext>
            </a:extLst>
          </p:cNvPr>
          <p:cNvSpPr txBox="1"/>
          <p:nvPr/>
        </p:nvSpPr>
        <p:spPr>
          <a:xfrm>
            <a:off x="623601" y="1409251"/>
            <a:ext cx="5614513" cy="4920578"/>
          </a:xfrm>
          <a:prstGeom prst="rect">
            <a:avLst/>
          </a:prstGeom>
          <a:noFill/>
        </p:spPr>
        <p:txBody>
          <a:bodyPr wrap="square" lIns="91440" tIns="45720" rIns="91440" bIns="45720" rtlCol="0" anchor="t">
            <a:sp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defTabSz="976806"/>
            <a:r>
              <a:rPr lang="en-US" sz="2000" b="1" dirty="0">
                <a:solidFill>
                  <a:srgbClr val="0070C0"/>
                </a:solidFill>
                <a:latin typeface="Poppins" panose="00000500000000000000" pitchFamily="2" charset="0"/>
                <a:ea typeface="MS Mincho" panose="02020609040205080304" pitchFamily="49" charset="-128"/>
                <a:cs typeface="Poppins" panose="00000500000000000000" pitchFamily="2" charset="0"/>
              </a:rPr>
              <a:t>Goal</a:t>
            </a:r>
            <a:r>
              <a:rPr lang="en-US" sz="2333" b="1" dirty="0">
                <a:solidFill>
                  <a:srgbClr val="0070C0"/>
                </a:solidFill>
                <a:latin typeface="Poppins" panose="00000500000000000000" pitchFamily="2" charset="0"/>
                <a:ea typeface="MS Mincho" panose="02020609040205080304" pitchFamily="49" charset="-128"/>
                <a:cs typeface="Poppins" panose="00000500000000000000" pitchFamily="2" charset="0"/>
              </a:rPr>
              <a:t> </a:t>
            </a:r>
          </a:p>
          <a:p>
            <a:pPr defTabSz="976806">
              <a:defRPr/>
            </a:pPr>
            <a:r>
              <a:rPr lang="en-US" sz="1300" dirty="0" err="1">
                <a:solidFill>
                  <a:prstClr val="black"/>
                </a:solidFill>
                <a:latin typeface="Segoe UI"/>
                <a:cs typeface="Segoe UI"/>
              </a:rPr>
              <a:t>Affirma</a:t>
            </a:r>
            <a:r>
              <a:rPr lang="en-US" sz="1300" dirty="0">
                <a:solidFill>
                  <a:prstClr val="black"/>
                </a:solidFill>
                <a:latin typeface="Segoe UI"/>
                <a:cs typeface="Segoe UI"/>
              </a:rPr>
              <a:t> partnered with Chevron Federal Credit Union to modernize their messaging portal used by customer support staff. This involved an entire rebuild of outdated Salesforce environments and integrations with multiple complex systems such as their banking platform and telephony system.</a:t>
            </a:r>
          </a:p>
          <a:p>
            <a:pPr marL="285115" indent="-285115" defTabSz="976806">
              <a:buFont typeface="Arial" panose="020B0604020202020204" pitchFamily="34" charset="0"/>
              <a:buChar char="•"/>
              <a:defRPr/>
            </a:pPr>
            <a:endParaRPr lang="en-US" sz="1333" dirty="0">
              <a:solidFill>
                <a:prstClr val="black"/>
              </a:solidFill>
              <a:latin typeface="Segoe UI" panose="020B0502040204020203" pitchFamily="34" charset="0"/>
              <a:cs typeface="Segoe UI" panose="020B0502040204020203" pitchFamily="34" charset="0"/>
            </a:endParaRPr>
          </a:p>
          <a:p>
            <a:pPr marL="170815" indent="-170815" defTabSz="976806">
              <a:buFont typeface="Arial" panose="020B0604020202020204" pitchFamily="34" charset="0"/>
              <a:buChar char="•"/>
            </a:pPr>
            <a:endParaRPr lang="en-US" sz="1200" dirty="0">
              <a:solidFill>
                <a:prstClr val="black"/>
              </a:solidFill>
              <a:latin typeface="Poppins" panose="00000500000000000000" pitchFamily="2" charset="0"/>
              <a:ea typeface="MS Mincho" panose="02020609040205080304" pitchFamily="49" charset="-128"/>
              <a:cs typeface="Poppins" panose="00000500000000000000" pitchFamily="2" charset="0"/>
            </a:endParaRPr>
          </a:p>
          <a:p>
            <a:pPr defTabSz="976806"/>
            <a:r>
              <a:rPr lang="en-US" sz="2000" b="1" dirty="0">
                <a:solidFill>
                  <a:srgbClr val="0070C0"/>
                </a:solidFill>
                <a:latin typeface="Poppins" panose="00000500000000000000" pitchFamily="2" charset="0"/>
                <a:ea typeface="MS Mincho" panose="02020609040205080304" pitchFamily="49" charset="-128"/>
                <a:cs typeface="Poppins" panose="00000500000000000000" pitchFamily="2" charset="0"/>
              </a:rPr>
              <a:t>Deliverables</a:t>
            </a:r>
            <a:r>
              <a:rPr lang="en-US" sz="2333" dirty="0">
                <a:solidFill>
                  <a:srgbClr val="0070C0"/>
                </a:solidFill>
                <a:latin typeface="Poppins" panose="00000500000000000000" pitchFamily="2" charset="0"/>
                <a:ea typeface="MS Mincho" panose="02020609040205080304" pitchFamily="49" charset="-128"/>
                <a:cs typeface="Poppins" panose="00000500000000000000" pitchFamily="2" charset="0"/>
              </a:rPr>
              <a:t> </a:t>
            </a:r>
          </a:p>
          <a:p>
            <a:pPr marL="285115" indent="-285115" defTabSz="976806">
              <a:buFont typeface="Arial" panose="020B0604020202020204" pitchFamily="34" charset="0"/>
              <a:buChar char="•"/>
              <a:defRPr/>
            </a:pPr>
            <a:r>
              <a:rPr lang="en-US" sz="1300" dirty="0">
                <a:solidFill>
                  <a:prstClr val="black"/>
                </a:solidFill>
                <a:latin typeface="Segoe UI"/>
                <a:cs typeface="Segoe UI"/>
              </a:rPr>
              <a:t>Salesforce Community Cloud messaging portal with customized look and feel</a:t>
            </a:r>
          </a:p>
          <a:p>
            <a:pPr marL="285115" indent="-285115" defTabSz="976806">
              <a:buFont typeface="Arial" panose="020B0604020202020204" pitchFamily="34" charset="0"/>
              <a:buChar char="•"/>
              <a:defRPr/>
            </a:pPr>
            <a:r>
              <a:rPr lang="en-US" sz="1300" dirty="0">
                <a:solidFill>
                  <a:prstClr val="black"/>
                </a:solidFill>
                <a:latin typeface="Segoe UI"/>
                <a:cs typeface="Segoe UI"/>
              </a:rPr>
              <a:t>Single Sign-On integration to their Online Banking platform</a:t>
            </a:r>
          </a:p>
          <a:p>
            <a:pPr marL="285115" indent="-285115" defTabSz="976806">
              <a:buFont typeface="Arial" panose="020B0604020202020204" pitchFamily="34" charset="0"/>
              <a:buChar char="•"/>
              <a:defRPr/>
            </a:pPr>
            <a:r>
              <a:rPr lang="en-US" sz="1300" dirty="0">
                <a:solidFill>
                  <a:prstClr val="black"/>
                </a:solidFill>
                <a:latin typeface="Segoe UI"/>
                <a:cs typeface="Segoe UI"/>
              </a:rPr>
              <a:t>Conversion of </a:t>
            </a:r>
            <a:r>
              <a:rPr lang="en-US" sz="1300" b="1" dirty="0">
                <a:solidFill>
                  <a:prstClr val="black"/>
                </a:solidFill>
                <a:latin typeface="Segoe UI"/>
                <a:cs typeface="Segoe UI"/>
              </a:rPr>
              <a:t>Sales Cloud </a:t>
            </a:r>
            <a:r>
              <a:rPr lang="en-US" sz="1300" dirty="0">
                <a:solidFill>
                  <a:prstClr val="black"/>
                </a:solidFill>
                <a:latin typeface="Segoe UI"/>
                <a:cs typeface="Segoe UI"/>
              </a:rPr>
              <a:t>&amp; </a:t>
            </a:r>
            <a:r>
              <a:rPr lang="en-US" sz="1300" b="1" dirty="0">
                <a:solidFill>
                  <a:prstClr val="black"/>
                </a:solidFill>
                <a:latin typeface="Segoe UI"/>
                <a:cs typeface="Segoe UI"/>
              </a:rPr>
              <a:t>Service Cloud</a:t>
            </a:r>
            <a:r>
              <a:rPr lang="en-US" sz="1300" dirty="0">
                <a:solidFill>
                  <a:prstClr val="black"/>
                </a:solidFill>
                <a:latin typeface="Segoe UI"/>
                <a:cs typeface="Segoe UI"/>
              </a:rPr>
              <a:t> environment from their </a:t>
            </a:r>
            <a:r>
              <a:rPr lang="en-US" sz="1300" b="1" dirty="0">
                <a:solidFill>
                  <a:prstClr val="black"/>
                </a:solidFill>
                <a:latin typeface="Segoe UI"/>
                <a:cs typeface="Segoe UI"/>
              </a:rPr>
              <a:t>Classic solutions to the Lightning Experience</a:t>
            </a:r>
            <a:r>
              <a:rPr lang="en-US" sz="1300" dirty="0">
                <a:solidFill>
                  <a:prstClr val="black"/>
                </a:solidFill>
                <a:latin typeface="Segoe UI"/>
                <a:cs typeface="Segoe UI"/>
              </a:rPr>
              <a:t>. </a:t>
            </a:r>
          </a:p>
          <a:p>
            <a:pPr marL="285115" indent="-285115" defTabSz="976806">
              <a:buFont typeface="Arial" panose="020B0604020202020204" pitchFamily="34" charset="0"/>
              <a:buChar char="•"/>
              <a:defRPr/>
            </a:pPr>
            <a:r>
              <a:rPr lang="en-US" sz="1333" dirty="0">
                <a:solidFill>
                  <a:prstClr val="black"/>
                </a:solidFill>
                <a:latin typeface="Segoe UI" panose="020B0502040204020203" pitchFamily="34" charset="0"/>
                <a:cs typeface="Segoe UI" panose="020B0502040204020203" pitchFamily="34" charset="0"/>
              </a:rPr>
              <a:t>Full integration between CFCU’s CTI/Telephony infrastructure and </a:t>
            </a:r>
            <a:r>
              <a:rPr lang="en-US" sz="1333" b="1" dirty="0">
                <a:solidFill>
                  <a:prstClr val="black"/>
                </a:solidFill>
                <a:latin typeface="Segoe UI" panose="020B0502040204020203" pitchFamily="34" charset="0"/>
                <a:cs typeface="Segoe UI" panose="020B0502040204020203" pitchFamily="34" charset="0"/>
              </a:rPr>
              <a:t>Service Cloud</a:t>
            </a:r>
            <a:r>
              <a:rPr lang="en-US" sz="1333" dirty="0">
                <a:solidFill>
                  <a:prstClr val="black"/>
                </a:solidFill>
                <a:latin typeface="Segoe UI" panose="020B0502040204020203" pitchFamily="34" charset="0"/>
                <a:cs typeface="Segoe UI" panose="020B0502040204020203" pitchFamily="34" charset="0"/>
              </a:rPr>
              <a:t> to provide an automated scorecard system that authenticates members over the phone before they reach call center representatives.</a:t>
            </a:r>
          </a:p>
          <a:p>
            <a:pPr marL="237490" indent="-237490" defTabSz="976806">
              <a:lnSpc>
                <a:spcPct val="120000"/>
              </a:lnSpc>
              <a:buFont typeface="Arial" panose="020B0604020202020204" pitchFamily="34" charset="0"/>
              <a:buChar char="•"/>
            </a:pPr>
            <a:endParaRPr lang="en-US" sz="1200" dirty="0">
              <a:solidFill>
                <a:prstClr val="black"/>
              </a:solidFill>
              <a:latin typeface="Poppins" panose="00000500000000000000" pitchFamily="2" charset="0"/>
              <a:ea typeface="MS Mincho" panose="02020609040205080304" pitchFamily="49" charset="-128"/>
              <a:cs typeface="Poppins" panose="00000500000000000000" pitchFamily="2" charset="0"/>
            </a:endParaRPr>
          </a:p>
          <a:p>
            <a:pPr marL="237490" indent="-237490" defTabSz="976806">
              <a:lnSpc>
                <a:spcPct val="120000"/>
              </a:lnSpc>
              <a:buFont typeface="Arial" panose="020B0604020202020204" pitchFamily="34" charset="0"/>
              <a:buChar char="•"/>
            </a:pPr>
            <a:endParaRPr lang="en-US" sz="1200" dirty="0">
              <a:solidFill>
                <a:prstClr val="black"/>
              </a:solidFill>
              <a:latin typeface="Poppins" panose="00000500000000000000" pitchFamily="2" charset="0"/>
              <a:ea typeface="MS Mincho" panose="02020609040205080304" pitchFamily="49" charset="-128"/>
              <a:cs typeface="Poppins" panose="00000500000000000000" pitchFamily="2" charset="0"/>
            </a:endParaRPr>
          </a:p>
          <a:p>
            <a:pPr defTabSz="976806">
              <a:lnSpc>
                <a:spcPct val="120000"/>
              </a:lnSpc>
            </a:pPr>
            <a:endParaRPr lang="en-US" sz="1200" dirty="0">
              <a:solidFill>
                <a:prstClr val="black"/>
              </a:solidFill>
              <a:latin typeface="Poppins" panose="00000500000000000000" pitchFamily="2" charset="0"/>
              <a:ea typeface="MS Mincho" panose="02020609040205080304" pitchFamily="49" charset="-128"/>
              <a:cs typeface="Poppins" panose="00000500000000000000" pitchFamily="2" charset="0"/>
            </a:endParaRPr>
          </a:p>
          <a:p>
            <a:pPr defTabSz="976806">
              <a:lnSpc>
                <a:spcPct val="120000"/>
              </a:lnSpc>
            </a:pPr>
            <a:endParaRPr lang="en-US" sz="1200" dirty="0">
              <a:solidFill>
                <a:prstClr val="black"/>
              </a:solidFill>
              <a:latin typeface="Poppins" panose="00000500000000000000" pitchFamily="2" charset="0"/>
              <a:ea typeface="MS Mincho" panose="02020609040205080304" pitchFamily="49" charset="-128"/>
              <a:cs typeface="Poppins" panose="00000500000000000000" pitchFamily="2" charset="0"/>
            </a:endParaRPr>
          </a:p>
        </p:txBody>
      </p:sp>
      <p:sp>
        <p:nvSpPr>
          <p:cNvPr id="3" name="Rectangle 2">
            <a:extLst>
              <a:ext uri="{FF2B5EF4-FFF2-40B4-BE49-F238E27FC236}">
                <a16:creationId xmlns:a16="http://schemas.microsoft.com/office/drawing/2014/main" id="{3FFF4E2B-317D-F59C-3A2D-B4CF6B990994}"/>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algn="ctr" defTabSz="914363">
              <a:defRPr/>
            </a:pPr>
            <a:r>
              <a:rPr lang="en-US" sz="2308">
                <a:solidFill>
                  <a:prstClr val="white"/>
                </a:solidFill>
                <a:latin typeface="Arial" panose="020B0604020202020204"/>
              </a:rPr>
              <a:t>  </a:t>
            </a:r>
          </a:p>
        </p:txBody>
      </p:sp>
      <p:grpSp>
        <p:nvGrpSpPr>
          <p:cNvPr id="6" name="Group 5">
            <a:extLst>
              <a:ext uri="{FF2B5EF4-FFF2-40B4-BE49-F238E27FC236}">
                <a16:creationId xmlns:a16="http://schemas.microsoft.com/office/drawing/2014/main" id="{DAAC21AF-2A6E-67A1-C313-42098BC0F393}"/>
              </a:ext>
            </a:extLst>
          </p:cNvPr>
          <p:cNvGrpSpPr>
            <a:grpSpLocks noChangeAspect="1"/>
          </p:cNvGrpSpPr>
          <p:nvPr/>
        </p:nvGrpSpPr>
        <p:grpSpPr>
          <a:xfrm>
            <a:off x="7206673" y="1456774"/>
            <a:ext cx="4620462" cy="3944453"/>
            <a:chOff x="4769682" y="2752091"/>
            <a:chExt cx="5135034" cy="4383739"/>
          </a:xfrm>
        </p:grpSpPr>
        <p:pic>
          <p:nvPicPr>
            <p:cNvPr id="7" name="Picture 6" descr="quintiles_imac.png">
              <a:extLst>
                <a:ext uri="{FF2B5EF4-FFF2-40B4-BE49-F238E27FC236}">
                  <a16:creationId xmlns:a16="http://schemas.microsoft.com/office/drawing/2014/main" id="{7F4BB481-79C6-B1C4-4F68-726E336766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062" r="16115"/>
            <a:stretch/>
          </p:blipFill>
          <p:spPr>
            <a:xfrm>
              <a:off x="4769682" y="2752091"/>
              <a:ext cx="5135034" cy="4383739"/>
            </a:xfrm>
            <a:prstGeom prst="rect">
              <a:avLst/>
            </a:prstGeom>
          </p:spPr>
        </p:pic>
        <p:pic>
          <p:nvPicPr>
            <p:cNvPr id="8" name="Picture 7">
              <a:extLst>
                <a:ext uri="{FF2B5EF4-FFF2-40B4-BE49-F238E27FC236}">
                  <a16:creationId xmlns:a16="http://schemas.microsoft.com/office/drawing/2014/main" id="{CC84D6EC-A0A0-3119-1A73-B8F334E814A0}"/>
                </a:ext>
              </a:extLst>
            </p:cNvPr>
            <p:cNvPicPr>
              <a:picLocks noChangeAspect="1"/>
            </p:cNvPicPr>
            <p:nvPr/>
          </p:nvPicPr>
          <p:blipFill>
            <a:blip r:embed="rId3"/>
            <a:stretch>
              <a:fillRect/>
            </a:stretch>
          </p:blipFill>
          <p:spPr>
            <a:xfrm>
              <a:off x="5096596" y="3173431"/>
              <a:ext cx="4502380" cy="2634098"/>
            </a:xfrm>
            <a:prstGeom prst="rect">
              <a:avLst/>
            </a:prstGeom>
            <a:ln>
              <a:solidFill>
                <a:schemeClr val="tx1"/>
              </a:solidFill>
            </a:ln>
          </p:spPr>
        </p:pic>
      </p:grpSp>
      <p:pic>
        <p:nvPicPr>
          <p:cNvPr id="9" name="Picture 2" descr="Image result for chevron federal credit union">
            <a:extLst>
              <a:ext uri="{FF2B5EF4-FFF2-40B4-BE49-F238E27FC236}">
                <a16:creationId xmlns:a16="http://schemas.microsoft.com/office/drawing/2014/main" id="{64E218F6-6AB3-1B58-02F4-6FA8BB0EC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769" y="-80795"/>
            <a:ext cx="2964367" cy="173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Chevron Credit Union – Salesforce Managed Service</a:t>
            </a:r>
          </a:p>
        </p:txBody>
      </p:sp>
      <p:sp>
        <p:nvSpPr>
          <p:cNvPr id="8" name="Rectangle 7">
            <a:extLst>
              <a:ext uri="{FF2B5EF4-FFF2-40B4-BE49-F238E27FC236}">
                <a16:creationId xmlns:a16="http://schemas.microsoft.com/office/drawing/2014/main" id="{FBE508DA-8460-4788-8000-47A2BE6DA870}"/>
              </a:ext>
            </a:extLst>
          </p:cNvPr>
          <p:cNvSpPr/>
          <p:nvPr/>
        </p:nvSpPr>
        <p:spPr>
          <a:xfrm>
            <a:off x="281609" y="1320579"/>
            <a:ext cx="7526131" cy="1233543"/>
          </a:xfrm>
          <a:prstGeom prst="rect">
            <a:avLst/>
          </a:prstGeom>
        </p:spPr>
        <p:txBody>
          <a:bodyPr wrap="square">
            <a:spAutoFit/>
          </a:bodyPr>
          <a:lstStyle/>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Project-Based Work</a:t>
            </a:r>
            <a:endParaRPr kumimoji="0" lang="en-US" sz="166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39" marR="0" lvl="0" indent="-285739"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initially partnered with Chevron FCU to implement Salesforce Community Cloud and create a secure messaging portal with customized look and feel, &amp; Single Sign-On integration to their Online Banking platform. </a:t>
            </a:r>
          </a:p>
        </p:txBody>
      </p:sp>
      <p:grpSp>
        <p:nvGrpSpPr>
          <p:cNvPr id="17" name="Group 16">
            <a:extLst>
              <a:ext uri="{FF2B5EF4-FFF2-40B4-BE49-F238E27FC236}">
                <a16:creationId xmlns:a16="http://schemas.microsoft.com/office/drawing/2014/main" id="{D4B8D749-E865-424A-82D2-9FF1303E1465}"/>
              </a:ext>
            </a:extLst>
          </p:cNvPr>
          <p:cNvGrpSpPr>
            <a:grpSpLocks noChangeAspect="1"/>
          </p:cNvGrpSpPr>
          <p:nvPr/>
        </p:nvGrpSpPr>
        <p:grpSpPr>
          <a:xfrm>
            <a:off x="7300972" y="2694609"/>
            <a:ext cx="4620462" cy="3944453"/>
            <a:chOff x="4769682" y="2752091"/>
            <a:chExt cx="5135034" cy="4383739"/>
          </a:xfrm>
        </p:grpSpPr>
        <p:pic>
          <p:nvPicPr>
            <p:cNvPr id="18" name="Picture 17" descr="quintiles_imac.png">
              <a:extLst>
                <a:ext uri="{FF2B5EF4-FFF2-40B4-BE49-F238E27FC236}">
                  <a16:creationId xmlns:a16="http://schemas.microsoft.com/office/drawing/2014/main" id="{AB64787D-E657-4152-A13B-A01F038EE4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4769682" y="2752091"/>
              <a:ext cx="5135034" cy="4383739"/>
            </a:xfrm>
            <a:prstGeom prst="rect">
              <a:avLst/>
            </a:prstGeom>
          </p:spPr>
        </p:pic>
        <p:pic>
          <p:nvPicPr>
            <p:cNvPr id="19" name="Picture 18">
              <a:extLst>
                <a:ext uri="{FF2B5EF4-FFF2-40B4-BE49-F238E27FC236}">
                  <a16:creationId xmlns:a16="http://schemas.microsoft.com/office/drawing/2014/main" id="{3A265B59-3430-40DD-A521-EBF0980BDD38}"/>
                </a:ext>
              </a:extLst>
            </p:cNvPr>
            <p:cNvPicPr>
              <a:picLocks noChangeAspect="1"/>
            </p:cNvPicPr>
            <p:nvPr/>
          </p:nvPicPr>
          <p:blipFill>
            <a:blip r:embed="rId4"/>
            <a:stretch>
              <a:fillRect/>
            </a:stretch>
          </p:blipFill>
          <p:spPr>
            <a:xfrm>
              <a:off x="5096596" y="3173431"/>
              <a:ext cx="4502380" cy="2634098"/>
            </a:xfrm>
            <a:prstGeom prst="rect">
              <a:avLst/>
            </a:prstGeom>
            <a:ln>
              <a:solidFill>
                <a:schemeClr val="tx1"/>
              </a:solidFill>
            </a:ln>
          </p:spPr>
        </p:pic>
      </p:grpSp>
      <p:pic>
        <p:nvPicPr>
          <p:cNvPr id="20" name="Picture 2" descr="Image result for chevron federal credit union">
            <a:extLst>
              <a:ext uri="{FF2B5EF4-FFF2-40B4-BE49-F238E27FC236}">
                <a16:creationId xmlns:a16="http://schemas.microsoft.com/office/drawing/2014/main" id="{0B1B29CD-2641-4B38-ABAB-48A97D7A4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2068" y="1157041"/>
            <a:ext cx="2964367" cy="17399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2F2B66-DDE5-4864-A22D-CB25B97C1045}"/>
              </a:ext>
            </a:extLst>
          </p:cNvPr>
          <p:cNvSpPr txBox="1"/>
          <p:nvPr/>
        </p:nvSpPr>
        <p:spPr>
          <a:xfrm>
            <a:off x="281608" y="4289027"/>
            <a:ext cx="6681532" cy="2207912"/>
          </a:xfrm>
          <a:prstGeom prst="rect">
            <a:avLst/>
          </a:prstGeom>
          <a:noFill/>
        </p:spPr>
        <p:txBody>
          <a:bodyPr wrap="square" rtlCol="0">
            <a:spAutoFit/>
          </a:bodyPr>
          <a:lstStyle/>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Ongoing Managed Service Partnership</a:t>
            </a:r>
            <a:endParaRPr kumimoji="0" lang="en-US" sz="1667"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38115" marR="0" lvl="0" indent="-238115"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full-time Salesforce Developers</a:t>
            </a:r>
          </a:p>
          <a:p>
            <a:pPr marL="238115" marR="0" lvl="0" indent="-238115"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Full Project Management &amp; Development Leadership</a:t>
            </a:r>
          </a:p>
          <a:p>
            <a:pPr marL="238115" marR="0" lvl="0" indent="-238115"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On-Site Salesforce Business Analyst &amp; Administrator</a:t>
            </a:r>
          </a:p>
          <a:p>
            <a:pPr marL="238115" marR="0" lvl="0" indent="-238115"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Integrated project management processes and platforms </a:t>
            </a:r>
          </a:p>
          <a:p>
            <a:pPr marL="238115" marR="0" lvl="0" indent="-238115"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Full augmentation of Application Architecture Design, Development Operations and support for Salesforce &amp; integrated platforms across multiple client business groups. </a:t>
            </a:r>
          </a:p>
        </p:txBody>
      </p:sp>
      <p:sp>
        <p:nvSpPr>
          <p:cNvPr id="3" name="Rectangle 2">
            <a:extLst>
              <a:ext uri="{FF2B5EF4-FFF2-40B4-BE49-F238E27FC236}">
                <a16:creationId xmlns:a16="http://schemas.microsoft.com/office/drawing/2014/main" id="{95BAAE28-FAAD-44B0-AA6C-B4A3F26FF5F1}"/>
              </a:ext>
            </a:extLst>
          </p:cNvPr>
          <p:cNvSpPr/>
          <p:nvPr/>
        </p:nvSpPr>
        <p:spPr>
          <a:xfrm>
            <a:off x="286776" y="2461760"/>
            <a:ext cx="7033249" cy="1797480"/>
          </a:xfrm>
          <a:prstGeom prst="rect">
            <a:avLst/>
          </a:prstGeom>
        </p:spPr>
        <p:txBody>
          <a:bodyPr wrap="square">
            <a:spAutoFit/>
          </a:bodyPr>
          <a:lstStyle/>
          <a:p>
            <a:pPr marL="285739" marR="0" lvl="0" indent="-285739"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performed the entire conversion of CFCU’s </a:t>
            </a:r>
            <a:r>
              <a:rPr kumimoji="0" lang="en-US" sz="1583"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Cloud </a:t>
            </a: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&amp; </a:t>
            </a:r>
            <a:r>
              <a:rPr kumimoji="0" lang="en-US" sz="1583"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Cloud</a:t>
            </a: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environment from their </a:t>
            </a:r>
            <a:r>
              <a:rPr kumimoji="0" lang="en-US" sz="1583"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Classic solutions to the Lightning Experience</a:t>
            </a: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a:p>
            <a:pPr marL="285739" marR="0" lvl="0" indent="-285739" algn="l" defTabSz="97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developed a full integration between CFCU’s CTI/Telephony infrastructure and </a:t>
            </a:r>
            <a:r>
              <a:rPr kumimoji="0" lang="en-US" sz="1583"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Service Cloud</a:t>
            </a:r>
            <a:r>
              <a:rPr kumimoji="0" lang="en-US" sz="1583"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to provide an automated scorecard system that authenticates members over the phone before they reach call center representatives.</a:t>
            </a:r>
          </a:p>
        </p:txBody>
      </p:sp>
    </p:spTree>
    <p:extLst>
      <p:ext uri="{BB962C8B-B14F-4D97-AF65-F5344CB8AC3E}">
        <p14:creationId xmlns:p14="http://schemas.microsoft.com/office/powerpoint/2010/main" val="287149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Chevron Federal Credit Union - Salesforce Lightning</a:t>
            </a:r>
          </a:p>
        </p:txBody>
      </p:sp>
      <p:sp>
        <p:nvSpPr>
          <p:cNvPr id="25" name="TextBox 24">
            <a:extLst>
              <a:ext uri="{FF2B5EF4-FFF2-40B4-BE49-F238E27FC236}">
                <a16:creationId xmlns:a16="http://schemas.microsoft.com/office/drawing/2014/main" id="{B077296D-17DB-40A8-81A3-6BA55BBC895C}"/>
              </a:ext>
            </a:extLst>
          </p:cNvPr>
          <p:cNvSpPr txBox="1"/>
          <p:nvPr/>
        </p:nvSpPr>
        <p:spPr>
          <a:xfrm>
            <a:off x="531097" y="1260851"/>
            <a:ext cx="4604527" cy="1921103"/>
          </a:xfrm>
          <a:prstGeom prst="rect">
            <a:avLst/>
          </a:prstGeom>
          <a:noFill/>
        </p:spPr>
        <p:txBody>
          <a:bodyPr wrap="square" rtlCol="0">
            <a:spAutoFit/>
          </a:bodyPr>
          <a:lstStyle/>
          <a:p>
            <a:pPr marL="0" marR="0" lvl="0" indent="0" algn="l" defTabSz="914363" rtl="0" eaLnBrk="1" fontAlgn="auto" latinLnBrk="0" hangingPunct="1">
              <a:lnSpc>
                <a:spcPct val="100000"/>
              </a:lnSpc>
              <a:spcBef>
                <a:spcPts val="0"/>
              </a:spcBef>
              <a:spcAft>
                <a:spcPts val="500"/>
              </a:spcAft>
              <a:buClrTx/>
              <a:buSzTx/>
              <a:buFontTx/>
              <a:buNone/>
              <a:tabLst/>
              <a:defRPr/>
            </a:pPr>
            <a:r>
              <a:rPr kumimoji="0" lang="en-US" sz="1667" b="1" i="0" u="none" strike="noStrike" kern="1200" cap="none" spc="0" normalizeH="0" baseline="0" noProof="0">
                <a:ln>
                  <a:noFill/>
                </a:ln>
                <a:solidFill>
                  <a:srgbClr val="0096A9"/>
                </a:solidFill>
                <a:effectLst/>
                <a:uLnTx/>
                <a:uFillTx/>
                <a:latin typeface="Segoe UI" panose="020B0502040204020203" pitchFamily="34" charset="0"/>
                <a:ea typeface="+mn-ea"/>
                <a:cs typeface="Segoe UI" panose="020B0502040204020203" pitchFamily="34" charset="0"/>
              </a:rPr>
              <a:t>Chevron Federal Credit Union</a:t>
            </a:r>
            <a:endPar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began working with CFCU when their Salesforce implementation was in already in flight. Our team began with small projects to tackle immediate pain points, and continued with larger projects until we implemented a managed service to augment the majority of their Dev Ops. Affirma’s Managed Service team managed CFCU’s complex migration from Classic to Lightning including:</a:t>
            </a:r>
          </a:p>
        </p:txBody>
      </p:sp>
      <p:graphicFrame>
        <p:nvGraphicFramePr>
          <p:cNvPr id="7" name="Table 6">
            <a:extLst>
              <a:ext uri="{FF2B5EF4-FFF2-40B4-BE49-F238E27FC236}">
                <a16:creationId xmlns:a16="http://schemas.microsoft.com/office/drawing/2014/main" id="{37A2898B-EA2D-43B4-A39D-3DED3DF20AEF}"/>
              </a:ext>
            </a:extLst>
          </p:cNvPr>
          <p:cNvGraphicFramePr>
            <a:graphicFrameLocks noGrp="1"/>
          </p:cNvGraphicFramePr>
          <p:nvPr/>
        </p:nvGraphicFramePr>
        <p:xfrm>
          <a:off x="600078" y="3385160"/>
          <a:ext cx="4049623" cy="2991273"/>
        </p:xfrm>
        <a:graphic>
          <a:graphicData uri="http://schemas.openxmlformats.org/drawingml/2006/table">
            <a:tbl>
              <a:tblPr firstRow="1" bandRow="1">
                <a:tableStyleId>{5C22544A-7EE6-4342-B048-85BDC9FD1C3A}</a:tableStyleId>
              </a:tblPr>
              <a:tblGrid>
                <a:gridCol w="2985698">
                  <a:extLst>
                    <a:ext uri="{9D8B030D-6E8A-4147-A177-3AD203B41FA5}">
                      <a16:colId xmlns:a16="http://schemas.microsoft.com/office/drawing/2014/main" val="1525080149"/>
                    </a:ext>
                  </a:extLst>
                </a:gridCol>
                <a:gridCol w="1063925">
                  <a:extLst>
                    <a:ext uri="{9D8B030D-6E8A-4147-A177-3AD203B41FA5}">
                      <a16:colId xmlns:a16="http://schemas.microsoft.com/office/drawing/2014/main" val="1299679139"/>
                    </a:ext>
                  </a:extLst>
                </a:gridCol>
              </a:tblGrid>
              <a:tr h="309033">
                <a:tc gridSpan="2">
                  <a:txBody>
                    <a:bodyPr/>
                    <a:lstStyle/>
                    <a:p>
                      <a:r>
                        <a:rPr lang="en-US" sz="1500"/>
                        <a:t>Salesforce Inventory</a:t>
                      </a:r>
                    </a:p>
                  </a:txBody>
                  <a:tcPr marL="76200" marR="76200" marT="38100" marB="38100"/>
                </a:tc>
                <a:tc hMerge="1">
                  <a:txBody>
                    <a:bodyPr/>
                    <a:lstStyle/>
                    <a:p>
                      <a:endParaRPr lang="en-US"/>
                    </a:p>
                  </a:txBody>
                  <a:tcPr/>
                </a:tc>
                <a:extLst>
                  <a:ext uri="{0D108BD9-81ED-4DB2-BD59-A6C34878D82A}">
                    <a16:rowId xmlns:a16="http://schemas.microsoft.com/office/drawing/2014/main" val="1567523764"/>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Lightning (Aura) Components </a:t>
                      </a:r>
                    </a:p>
                  </a:txBody>
                  <a:tcPr marL="76200" marR="76200" marT="38100" marB="38100" anchor="ctr"/>
                </a:tc>
                <a:tc>
                  <a:txBody>
                    <a:bodyPr/>
                    <a:lstStyle/>
                    <a:p>
                      <a:r>
                        <a:rPr lang="en-US" sz="1700" b="0"/>
                        <a:t>92</a:t>
                      </a:r>
                    </a:p>
                  </a:txBody>
                  <a:tcPr marL="76200" marR="76200" marT="38100" marB="38100" anchor="ctr"/>
                </a:tc>
                <a:extLst>
                  <a:ext uri="{0D108BD9-81ED-4DB2-BD59-A6C34878D82A}">
                    <a16:rowId xmlns:a16="http://schemas.microsoft.com/office/drawing/2014/main" val="2639977365"/>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Visualforce Pages</a:t>
                      </a:r>
                    </a:p>
                  </a:txBody>
                  <a:tcPr marL="76200" marR="76200" marT="38100" marB="38100" anchor="ctr"/>
                </a:tc>
                <a:tc>
                  <a:txBody>
                    <a:bodyPr/>
                    <a:lstStyle/>
                    <a:p>
                      <a:r>
                        <a:rPr lang="en-US" sz="1700" b="0"/>
                        <a:t>248</a:t>
                      </a:r>
                    </a:p>
                  </a:txBody>
                  <a:tcPr marL="76200" marR="76200" marT="38100" marB="38100" anchor="ctr"/>
                </a:tc>
                <a:extLst>
                  <a:ext uri="{0D108BD9-81ED-4DB2-BD59-A6C34878D82A}">
                    <a16:rowId xmlns:a16="http://schemas.microsoft.com/office/drawing/2014/main" val="2352548746"/>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Visualforce Components </a:t>
                      </a:r>
                    </a:p>
                  </a:txBody>
                  <a:tcPr marL="76200" marR="76200" marT="38100" marB="38100" anchor="ctr"/>
                </a:tc>
                <a:tc>
                  <a:txBody>
                    <a:bodyPr/>
                    <a:lstStyle/>
                    <a:p>
                      <a:r>
                        <a:rPr lang="en-US" sz="1700" b="0"/>
                        <a:t>60</a:t>
                      </a:r>
                    </a:p>
                  </a:txBody>
                  <a:tcPr marL="76200" marR="76200" marT="38100" marB="38100" anchor="ctr"/>
                </a:tc>
                <a:extLst>
                  <a:ext uri="{0D108BD9-81ED-4DB2-BD59-A6C34878D82A}">
                    <a16:rowId xmlns:a16="http://schemas.microsoft.com/office/drawing/2014/main" val="4146502549"/>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Test Classes</a:t>
                      </a:r>
                    </a:p>
                  </a:txBody>
                  <a:tcPr marL="76200" marR="76200" marT="38100" marB="38100" anchor="ctr"/>
                </a:tc>
                <a:tc>
                  <a:txBody>
                    <a:bodyPr/>
                    <a:lstStyle/>
                    <a:p>
                      <a:r>
                        <a:rPr lang="en-US" sz="1700" b="0"/>
                        <a:t>417</a:t>
                      </a:r>
                    </a:p>
                  </a:txBody>
                  <a:tcPr marL="76200" marR="76200" marT="38100" marB="38100" anchor="ctr"/>
                </a:tc>
                <a:extLst>
                  <a:ext uri="{0D108BD9-81ED-4DB2-BD59-A6C34878D82A}">
                    <a16:rowId xmlns:a16="http://schemas.microsoft.com/office/drawing/2014/main" val="2233945029"/>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Apex Classes</a:t>
                      </a:r>
                    </a:p>
                  </a:txBody>
                  <a:tcPr marL="76200" marR="76200" marT="38100" marB="38100" anchor="ctr"/>
                </a:tc>
                <a:tc>
                  <a:txBody>
                    <a:bodyPr/>
                    <a:lstStyle/>
                    <a:p>
                      <a:r>
                        <a:rPr lang="en-US" sz="1700" b="0"/>
                        <a:t>631</a:t>
                      </a:r>
                    </a:p>
                  </a:txBody>
                  <a:tcPr marL="76200" marR="76200" marT="38100" marB="38100" anchor="ctr"/>
                </a:tc>
                <a:extLst>
                  <a:ext uri="{0D108BD9-81ED-4DB2-BD59-A6C34878D82A}">
                    <a16:rowId xmlns:a16="http://schemas.microsoft.com/office/drawing/2014/main" val="1921538304"/>
                  </a:ext>
                </a:extLst>
              </a:tr>
              <a:tr h="330200">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Triggers</a:t>
                      </a:r>
                    </a:p>
                  </a:txBody>
                  <a:tcPr marL="76200" marR="76200" marT="38100" marB="38100" anchor="ctr"/>
                </a:tc>
                <a:tc>
                  <a:txBody>
                    <a:bodyPr/>
                    <a:lstStyle/>
                    <a:p>
                      <a:r>
                        <a:rPr lang="en-US" sz="1700" b="0"/>
                        <a:t>45</a:t>
                      </a:r>
                    </a:p>
                  </a:txBody>
                  <a:tcPr marL="76200" marR="76200" marT="38100" marB="38100" anchor="ctr"/>
                </a:tc>
                <a:extLst>
                  <a:ext uri="{0D108BD9-81ED-4DB2-BD59-A6C34878D82A}">
                    <a16:rowId xmlns:a16="http://schemas.microsoft.com/office/drawing/2014/main" val="806205620"/>
                  </a:ext>
                </a:extLst>
              </a:tr>
              <a:tr h="330200">
                <a:tc>
                  <a:txBody>
                    <a:bodyPr/>
                    <a:lstStyle/>
                    <a:p>
                      <a:r>
                        <a:rPr kumimoji="0" lang="en-US" sz="1400" b="0" i="0" u="none" strike="noStrike" kern="1200" cap="none" spc="0" normalizeH="0" baseline="0">
                          <a:ln>
                            <a:noFill/>
                          </a:ln>
                          <a:solidFill>
                            <a:prstClr val="black"/>
                          </a:solidFill>
                          <a:effectLst/>
                          <a:uLnTx/>
                          <a:uFillTx/>
                          <a:latin typeface="Segoe UI" panose="020B0502040204020203" pitchFamily="34" charset="0"/>
                          <a:ea typeface="+mn-ea"/>
                          <a:cs typeface="Segoe UI" panose="020B0502040204020203" pitchFamily="34" charset="0"/>
                        </a:rPr>
                        <a:t>Workflow Rules</a:t>
                      </a:r>
                    </a:p>
                  </a:txBody>
                  <a:tcPr marL="76200" marR="76200" marT="38100" marB="38100" anchor="ctr"/>
                </a:tc>
                <a:tc>
                  <a:txBody>
                    <a:bodyPr/>
                    <a:lstStyle/>
                    <a:p>
                      <a:r>
                        <a:rPr lang="en-US" sz="1700" b="0"/>
                        <a:t>117</a:t>
                      </a:r>
                    </a:p>
                  </a:txBody>
                  <a:tcPr marL="76200" marR="76200" marT="38100" marB="38100" anchor="ctr"/>
                </a:tc>
                <a:extLst>
                  <a:ext uri="{0D108BD9-81ED-4DB2-BD59-A6C34878D82A}">
                    <a16:rowId xmlns:a16="http://schemas.microsoft.com/office/drawing/2014/main" val="4132090843"/>
                  </a:ext>
                </a:extLst>
              </a:tr>
              <a:tr h="330200">
                <a:tc>
                  <a:txBody>
                    <a:bodyPr/>
                    <a:lstStyle/>
                    <a:p>
                      <a:r>
                        <a:rPr kumimoji="0" lang="en-US" sz="1400" b="0" i="0" u="none" strike="noStrike" kern="1200" cap="none" spc="0" normalizeH="0" baseline="0">
                          <a:ln>
                            <a:noFill/>
                          </a:ln>
                          <a:solidFill>
                            <a:prstClr val="black"/>
                          </a:solidFill>
                          <a:effectLst/>
                          <a:uLnTx/>
                          <a:uFillTx/>
                          <a:latin typeface="Segoe UI" panose="020B0502040204020203" pitchFamily="34" charset="0"/>
                          <a:ea typeface="+mn-ea"/>
                          <a:cs typeface="Segoe UI" panose="020B0502040204020203" pitchFamily="34" charset="0"/>
                        </a:rPr>
                        <a:t>Process Builders</a:t>
                      </a:r>
                    </a:p>
                  </a:txBody>
                  <a:tcPr marL="76200" marR="76200" marT="38100" marB="38100" anchor="ctr"/>
                </a:tc>
                <a:tc>
                  <a:txBody>
                    <a:bodyPr/>
                    <a:lstStyle/>
                    <a:p>
                      <a:r>
                        <a:rPr lang="en-US" sz="1700" b="0"/>
                        <a:t>17</a:t>
                      </a:r>
                    </a:p>
                  </a:txBody>
                  <a:tcPr marL="76200" marR="76200" marT="38100" marB="38100" anchor="ctr"/>
                </a:tc>
                <a:extLst>
                  <a:ext uri="{0D108BD9-81ED-4DB2-BD59-A6C34878D82A}">
                    <a16:rowId xmlns:a16="http://schemas.microsoft.com/office/drawing/2014/main" val="1447934035"/>
                  </a:ext>
                </a:extLst>
              </a:tr>
            </a:tbl>
          </a:graphicData>
        </a:graphic>
      </p:graphicFrame>
      <p:sp>
        <p:nvSpPr>
          <p:cNvPr id="9" name="Rectangle 8">
            <a:extLst>
              <a:ext uri="{FF2B5EF4-FFF2-40B4-BE49-F238E27FC236}">
                <a16:creationId xmlns:a16="http://schemas.microsoft.com/office/drawing/2014/main" id="{3BD6D002-A687-4301-849E-BEC3D3CA1620}"/>
              </a:ext>
            </a:extLst>
          </p:cNvPr>
          <p:cNvSpPr/>
          <p:nvPr/>
        </p:nvSpPr>
        <p:spPr>
          <a:xfrm>
            <a:off x="5429226" y="1260851"/>
            <a:ext cx="6398339" cy="5502725"/>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500"/>
              </a:spcAft>
              <a:buClrTx/>
              <a:buSzTx/>
              <a:buFontTx/>
              <a:buNone/>
              <a:tabLst/>
              <a:defRPr/>
            </a:pPr>
            <a:r>
              <a:rPr kumimoji="0" lang="en-US" sz="1667" b="1" i="0" u="none" strike="noStrike" kern="1200" cap="none" spc="0" normalizeH="0" baseline="0" noProof="0">
                <a:ln>
                  <a:noFill/>
                </a:ln>
                <a:solidFill>
                  <a:srgbClr val="0096A9"/>
                </a:solidFill>
                <a:effectLst/>
                <a:uLnTx/>
                <a:uFillTx/>
                <a:latin typeface="Segoe UI" panose="020B0502040204020203" pitchFamily="34" charset="0"/>
                <a:ea typeface="+mn-ea"/>
                <a:cs typeface="Segoe UI" panose="020B0502040204020203" pitchFamily="34" charset="0"/>
              </a:rPr>
              <a:t>Client Testimonial on the Migration</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I wanted to take the time to let you know about the fantastic support we received in helping us migrate to Salesforce Lightning. Although we actually always receive excellent support from the Affirma team for our Salesforce platform, the team went out of their way to help us in every way possible. As expected, we came across multiple issues and questions due to our design, configuration, development, testing, migration, and just our own inexperience with Lightning. The team stepped up and gave us the expertise and support we needed to make this upgrade happen successfully. I would say in every case, even when we asked for something a bit out of the ordinary (as clients always do), we always received fast, professional help and advice. I do not believe we could have received any better support from anyone.</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 </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The upgrade to Lightning was very successful, with only minor issues and not one show-stopper. Our planned week-long  “Hot Line” for user issues was turned off after just one day due to lack of issues. The folks who we mainly dealt with were Katherine Gluth, Krunal Sangani, Saumil Shah, and Amit Wadhwa, although I believe there were a few other folks that helped out also. I hope they all get the recognition they deserve. Although the best I can do is say thank you, it is a very big thank you. I look forward to continue working with the Affirma team. </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 </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All the best,</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 </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250" b="1" i="0" u="none" strike="noStrike" kern="1200" cap="none" spc="0" normalizeH="0" baseline="0" noProof="0">
                <a:ln>
                  <a:noFill/>
                </a:ln>
                <a:solidFill>
                  <a:prstClr val="black"/>
                </a:solidFill>
                <a:effectLst/>
                <a:uLnTx/>
                <a:uFillTx/>
                <a:latin typeface="Segoe UI"/>
                <a:ea typeface="Calibri" panose="020F0502020204030204" pitchFamily="34" charset="0"/>
                <a:cs typeface="+mn-cs"/>
              </a:rPr>
              <a:t>Lonny H. Nathanson</a:t>
            </a:r>
            <a:endParaRPr kumimoji="0" lang="en-US" sz="1250" b="0" i="0" u="none" strike="noStrike" kern="1200" cap="none" spc="0" normalizeH="0" baseline="0" noProof="0">
              <a:ln>
                <a:noFill/>
              </a:ln>
              <a:solidFill>
                <a:prstClr val="black"/>
              </a:solidFill>
              <a:effectLst/>
              <a:uLnTx/>
              <a:uFillTx/>
              <a:latin typeface="Segoe UI"/>
              <a:ea typeface="Calibri" panose="020F0502020204030204" pitchFamily="34" charset="0"/>
              <a:cs typeface="+mn-cs"/>
            </a:endParaRP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CRM Product Manager | Application Services</a:t>
            </a:r>
          </a:p>
          <a:p>
            <a:pPr marL="0" marR="0" lvl="0" indent="0" algn="l" defTabSz="976845"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a:ln>
                  <a:noFill/>
                </a:ln>
                <a:solidFill>
                  <a:prstClr val="black"/>
                </a:solidFill>
                <a:effectLst/>
                <a:uLnTx/>
                <a:uFillTx/>
                <a:latin typeface="Segoe UI"/>
                <a:ea typeface="Calibri" panose="020F0502020204030204" pitchFamily="34" charset="0"/>
                <a:cs typeface="+mn-cs"/>
              </a:rPr>
              <a:t>Chevron Federal Credit Union</a:t>
            </a:r>
          </a:p>
        </p:txBody>
      </p:sp>
    </p:spTree>
    <p:extLst>
      <p:ext uri="{BB962C8B-B14F-4D97-AF65-F5344CB8AC3E}">
        <p14:creationId xmlns:p14="http://schemas.microsoft.com/office/powerpoint/2010/main" val="2879855504"/>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Customer Relationship Management</Value>
    </BusinessUnit>
    <Solutions xmlns="f0ee8362-fa7e-4bc9-ab88-7dcfb17cb19b">
      <Value>Customer / Partner Portal</Value>
    </Solutions>
    <Industries xmlns="f0ee8362-fa7e-4bc9-ab88-7dcfb17cb19b">
      <Value>Financial Services</Value>
    </Industries>
    <Notes0 xmlns="f0ee8362-fa7e-4bc9-ab88-7dcfb17cb19b" xsi:nil="true"/>
    <Named_x0020_Account xmlns="f0ee8362-fa7e-4bc9-ab88-7dcfb17cb19b" xsi:nil="true"/>
    <PlatTech xmlns="f0ee8362-fa7e-4bc9-ab88-7dcfb17cb19b">
      <Value>Salesforce</Value>
      <Value>Boomi</Value>
    </PlatTech>
    <ApprovedByClient xmlns="f0ee8362-fa7e-4bc9-ab88-7dcfb17cb19b">false</ApprovedByClient>
    <ProjectCompletionDate xmlns="f0ee8362-fa7e-4bc9-ab88-7dcfb17cb19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5DA928F8-B2F5-4BBF-A707-DEE970D54B7D}">
  <ds:schemaRefs>
    <ds:schemaRef ds:uri="http://schemas.microsoft.com/sharepoint/v3/contenttype/forms"/>
  </ds:schemaRefs>
</ds:datastoreItem>
</file>

<file path=customXml/itemProps2.xml><?xml version="1.0" encoding="utf-8"?>
<ds:datastoreItem xmlns:ds="http://schemas.openxmlformats.org/officeDocument/2006/customXml" ds:itemID="{292B8840-D219-4906-BA91-C072B7ADFCA3}">
  <ds:schemaRefs>
    <ds:schemaRef ds:uri="http://schemas.microsoft.com/office/2006/metadata/propertie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BD8A5816-E52E-47DD-8E05-AD839BBD86F8}"/>
</file>

<file path=customXml/itemProps4.xml><?xml version="1.0" encoding="utf-8"?>
<ds:datastoreItem xmlns:ds="http://schemas.openxmlformats.org/officeDocument/2006/customXml" ds:itemID="{E5359F28-CE30-45E8-BA81-F12466C619AB}">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0</TotalTime>
  <Words>544</Words>
  <Application>Microsoft Office PowerPoint</Application>
  <PresentationFormat>Widescreen</PresentationFormat>
  <Paragraphs>43</Paragraphs>
  <Slides>3</Slides>
  <Notes>2</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Custom Design</vt:lpstr>
      <vt:lpstr>Chevron Credit Union</vt:lpstr>
      <vt:lpstr>Chevron Credit Union – Salesforce Managed Service</vt:lpstr>
      <vt:lpstr>Chevron Federal Credit Union - Salesforce Lightning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Chevron Credit Union – Salesforce Managed Service</dc:title>
  <dc:creator>Brendan Murphy</dc:creator>
  <cp:lastModifiedBy>Brendan Murphy</cp:lastModifiedBy>
  <cp:revision>6</cp:revision>
  <dcterms:created xsi:type="dcterms:W3CDTF">2024-03-12T20:44:10Z</dcterms:created>
  <dcterms:modified xsi:type="dcterms:W3CDTF">2025-09-17T20:28:59Z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;#Salesforce;#</vt:lpwstr>
  </property>
</Properties>
</file>